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8" r:id="rId2"/>
    <p:sldId id="277" r:id="rId3"/>
    <p:sldId id="278" r:id="rId4"/>
    <p:sldId id="272" r:id="rId5"/>
    <p:sldId id="262" r:id="rId6"/>
    <p:sldId id="270" r:id="rId7"/>
    <p:sldId id="271" r:id="rId8"/>
    <p:sldId id="269" r:id="rId9"/>
    <p:sldId id="273" r:id="rId10"/>
    <p:sldId id="274" r:id="rId11"/>
    <p:sldId id="275" r:id="rId12"/>
    <p:sldId id="276" r:id="rId13"/>
    <p:sldId id="279" r:id="rId14"/>
    <p:sldId id="280" r:id="rId15"/>
    <p:sldId id="281"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94356" autoAdjust="0"/>
  </p:normalViewPr>
  <p:slideViewPr>
    <p:cSldViewPr snapToGrid="0" showGuides="1">
      <p:cViewPr varScale="1">
        <p:scale>
          <a:sx n="91" d="100"/>
          <a:sy n="91" d="100"/>
        </p:scale>
        <p:origin x="872" y="184"/>
      </p:cViewPr>
      <p:guideLst>
        <p:guide orient="horz" pos="2160"/>
        <p:guide pos="3840"/>
      </p:guideLst>
    </p:cSldViewPr>
  </p:slideViewPr>
  <p:notesTextViewPr>
    <p:cViewPr>
      <p:scale>
        <a:sx n="1" d="1"/>
        <a:sy n="1" d="1"/>
      </p:scale>
      <p:origin x="0" y="0"/>
    </p:cViewPr>
  </p:notesTextViewPr>
  <p:sorterViewPr>
    <p:cViewPr>
      <p:scale>
        <a:sx n="100" d="100"/>
        <a:sy n="100" d="100"/>
      </p:scale>
      <p:origin x="0" y="-3822"/>
    </p:cViewPr>
  </p:sorterViewPr>
  <p:notesViewPr>
    <p:cSldViewPr snapToGrid="0" showGuides="1">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6/15/18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6/15/18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6/15/18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6/15/18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6/15/18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6/15/18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6/15/18</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6/15/18</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6/15/18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6/15/18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6/15/18</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Incorporating Japanese Studies into the Curriculum</a:t>
            </a:r>
          </a:p>
        </p:txBody>
      </p:sp>
      <p:sp>
        <p:nvSpPr>
          <p:cNvPr id="3" name="Subtitle 2"/>
          <p:cNvSpPr>
            <a:spLocks noGrp="1"/>
          </p:cNvSpPr>
          <p:nvPr>
            <p:ph type="subTitle" idx="1"/>
          </p:nvPr>
        </p:nvSpPr>
        <p:spPr>
          <a:xfrm>
            <a:off x="1066800" y="5731795"/>
            <a:ext cx="8686800" cy="695509"/>
          </a:xfrm>
        </p:spPr>
        <p:txBody>
          <a:bodyPr>
            <a:normAutofit lnSpcReduction="10000"/>
          </a:bodyPr>
          <a:lstStyle/>
          <a:p>
            <a:r>
              <a:rPr lang="en-US" dirty="0"/>
              <a:t>Lottis Shearer-Knowles</a:t>
            </a:r>
          </a:p>
          <a:p>
            <a:r>
              <a:rPr lang="en-US" dirty="0"/>
              <a:t>University of The  Bahamas</a:t>
            </a: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128B30-C1AC-4C8D-AEE5-318D5B350726}"/>
              </a:ext>
            </a:extLst>
          </p:cNvPr>
          <p:cNvSpPr>
            <a:spLocks noGrp="1"/>
          </p:cNvSpPr>
          <p:nvPr>
            <p:ph type="body" idx="1"/>
          </p:nvPr>
        </p:nvSpPr>
        <p:spPr>
          <a:xfrm>
            <a:off x="208457" y="622853"/>
            <a:ext cx="8193421" cy="3327038"/>
          </a:xfrm>
        </p:spPr>
        <p:txBody>
          <a:bodyPr>
            <a:normAutofit/>
          </a:bodyPr>
          <a:lstStyle/>
          <a:p>
            <a:r>
              <a:rPr lang="en-CA" sz="4000" dirty="0">
                <a:solidFill>
                  <a:schemeClr val="accent5">
                    <a:lumMod val="50000"/>
                  </a:schemeClr>
                </a:solidFill>
              </a:rPr>
              <a:t>Week Two</a:t>
            </a:r>
          </a:p>
          <a:p>
            <a:endParaRPr lang="en-CA" sz="2800" dirty="0"/>
          </a:p>
          <a:p>
            <a:pPr marL="342900" indent="-342900">
              <a:buFont typeface="Arial" panose="020B0604020202020204" pitchFamily="34" charset="0"/>
              <a:buChar char="•"/>
            </a:pPr>
            <a:r>
              <a:rPr lang="en-CA" sz="2800" dirty="0"/>
              <a:t>Nonverbal Communication</a:t>
            </a:r>
          </a:p>
          <a:p>
            <a:pPr marL="800100" lvl="1" indent="-342900">
              <a:buFont typeface="Arial" panose="020B0604020202020204" pitchFamily="34" charset="0"/>
              <a:buChar char="•"/>
            </a:pPr>
            <a:r>
              <a:rPr lang="en-CA" sz="2400" dirty="0"/>
              <a:t>Students  will learn how to interact with Japanese nationals using appropriate nonverbal behaviour</a:t>
            </a:r>
          </a:p>
          <a:p>
            <a:pPr marL="800100" lvl="1" indent="-342900">
              <a:buFont typeface="Arial" panose="020B0604020202020204" pitchFamily="34" charset="0"/>
              <a:buChar char="•"/>
            </a:pPr>
            <a:r>
              <a:rPr lang="en-CA" sz="2400" dirty="0"/>
              <a:t>They will learn about values that are important to Japanese culture </a:t>
            </a:r>
          </a:p>
        </p:txBody>
      </p:sp>
      <p:sp>
        <p:nvSpPr>
          <p:cNvPr id="4" name="TextBox 3">
            <a:extLst>
              <a:ext uri="{FF2B5EF4-FFF2-40B4-BE49-F238E27FC236}">
                <a16:creationId xmlns:a16="http://schemas.microsoft.com/office/drawing/2014/main" id="{E1920232-9151-4C4C-A5F9-12B0A252D2E7}"/>
              </a:ext>
            </a:extLst>
          </p:cNvPr>
          <p:cNvSpPr txBox="1"/>
          <p:nvPr/>
        </p:nvSpPr>
        <p:spPr>
          <a:xfrm>
            <a:off x="584206" y="3949890"/>
            <a:ext cx="7941630" cy="1200329"/>
          </a:xfrm>
          <a:prstGeom prst="rect">
            <a:avLst/>
          </a:prstGeom>
          <a:noFill/>
        </p:spPr>
        <p:txBody>
          <a:bodyPr wrap="square" rtlCol="0">
            <a:spAutoFit/>
          </a:bodyPr>
          <a:lstStyle/>
          <a:p>
            <a:pPr marL="285750" indent="-285750">
              <a:buFont typeface="Arial" panose="020B0604020202020204" pitchFamily="34" charset="0"/>
              <a:buChar char="•"/>
            </a:pPr>
            <a:r>
              <a:rPr lang="en-CA" sz="2400" dirty="0"/>
              <a:t>Movie – Students will watch a Japanese movie that demonstrates aspects of nonverbal behaviour discussed in class, then we will talk about the movie.</a:t>
            </a:r>
          </a:p>
        </p:txBody>
      </p:sp>
      <p:pic>
        <p:nvPicPr>
          <p:cNvPr id="6" name="Picture 5">
            <a:extLst>
              <a:ext uri="{FF2B5EF4-FFF2-40B4-BE49-F238E27FC236}">
                <a16:creationId xmlns:a16="http://schemas.microsoft.com/office/drawing/2014/main" id="{3FB62400-40FC-499D-9E51-A4F9E40FE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9793" y="479596"/>
            <a:ext cx="3333750" cy="5715000"/>
          </a:xfrm>
          <a:prstGeom prst="rect">
            <a:avLst/>
          </a:prstGeom>
        </p:spPr>
      </p:pic>
    </p:spTree>
    <p:extLst>
      <p:ext uri="{BB962C8B-B14F-4D97-AF65-F5344CB8AC3E}">
        <p14:creationId xmlns:p14="http://schemas.microsoft.com/office/powerpoint/2010/main" val="88031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AC746E-80F1-4B57-AF9D-361283015363}"/>
              </a:ext>
            </a:extLst>
          </p:cNvPr>
          <p:cNvSpPr>
            <a:spLocks noGrp="1"/>
          </p:cNvSpPr>
          <p:nvPr>
            <p:ph type="body" idx="1"/>
          </p:nvPr>
        </p:nvSpPr>
        <p:spPr>
          <a:xfrm>
            <a:off x="231913" y="1505842"/>
            <a:ext cx="5506278" cy="4629913"/>
          </a:xfrm>
        </p:spPr>
        <p:txBody>
          <a:bodyPr>
            <a:normAutofit lnSpcReduction="10000"/>
          </a:bodyPr>
          <a:lstStyle/>
          <a:p>
            <a:r>
              <a:rPr lang="en-CA" sz="4000" dirty="0">
                <a:solidFill>
                  <a:schemeClr val="accent5">
                    <a:lumMod val="50000"/>
                  </a:schemeClr>
                </a:solidFill>
              </a:rPr>
              <a:t>Week Three</a:t>
            </a:r>
          </a:p>
          <a:p>
            <a:endParaRPr lang="en-CA" sz="3200" dirty="0"/>
          </a:p>
          <a:p>
            <a:pPr marL="342900" indent="-342900">
              <a:buFont typeface="Arial" panose="020B0604020202020204" pitchFamily="34" charset="0"/>
              <a:buChar char="•"/>
            </a:pPr>
            <a:r>
              <a:rPr lang="en-CA" sz="3200" dirty="0"/>
              <a:t>The significance of nature in Japanese Culture</a:t>
            </a:r>
          </a:p>
          <a:p>
            <a:pPr marL="342900" indent="-342900">
              <a:buFont typeface="Arial" panose="020B0604020202020204" pitchFamily="34" charset="0"/>
              <a:buChar char="•"/>
            </a:pPr>
            <a:endParaRPr lang="en-CA" sz="3200" dirty="0"/>
          </a:p>
          <a:p>
            <a:pPr marL="342900" indent="-342900">
              <a:buFont typeface="Arial" panose="020B0604020202020204" pitchFamily="34" charset="0"/>
              <a:buChar char="•"/>
            </a:pPr>
            <a:r>
              <a:rPr lang="en-CA" sz="3200" dirty="0"/>
              <a:t>Introduction of Haiku</a:t>
            </a:r>
          </a:p>
          <a:p>
            <a:pPr marL="800100" lvl="1" indent="-342900">
              <a:buFont typeface="Arial" panose="020B0604020202020204" pitchFamily="34" charset="0"/>
              <a:buChar char="•"/>
            </a:pPr>
            <a:r>
              <a:rPr lang="en-CA" sz="2400" dirty="0"/>
              <a:t>Students will create a Haiku using Bahamian aspects of nature</a:t>
            </a:r>
          </a:p>
          <a:p>
            <a:pPr marL="800100" lvl="1" indent="-342900">
              <a:buFont typeface="Arial" panose="020B0604020202020204" pitchFamily="34" charset="0"/>
              <a:buChar char="•"/>
            </a:pPr>
            <a:r>
              <a:rPr lang="en-CA" sz="2400" dirty="0"/>
              <a:t>This will be probably be done in teams or small groups as a competition.</a:t>
            </a:r>
          </a:p>
        </p:txBody>
      </p:sp>
      <p:pic>
        <p:nvPicPr>
          <p:cNvPr id="5" name="Picture 4">
            <a:extLst>
              <a:ext uri="{FF2B5EF4-FFF2-40B4-BE49-F238E27FC236}">
                <a16:creationId xmlns:a16="http://schemas.microsoft.com/office/drawing/2014/main" id="{5CFEE271-0ED7-4DF7-873F-DCAB4CD40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371" y="1523999"/>
            <a:ext cx="6320125" cy="4221646"/>
          </a:xfrm>
          <a:prstGeom prst="rect">
            <a:avLst/>
          </a:prstGeom>
        </p:spPr>
      </p:pic>
    </p:spTree>
    <p:extLst>
      <p:ext uri="{BB962C8B-B14F-4D97-AF65-F5344CB8AC3E}">
        <p14:creationId xmlns:p14="http://schemas.microsoft.com/office/powerpoint/2010/main" val="98262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08801C-7F31-4884-AF4F-7DC503D6EFF2}"/>
              </a:ext>
            </a:extLst>
          </p:cNvPr>
          <p:cNvSpPr>
            <a:spLocks noGrp="1"/>
          </p:cNvSpPr>
          <p:nvPr>
            <p:ph type="body" idx="1"/>
          </p:nvPr>
        </p:nvSpPr>
        <p:spPr>
          <a:xfrm>
            <a:off x="0" y="869739"/>
            <a:ext cx="11562521" cy="760279"/>
          </a:xfrm>
        </p:spPr>
        <p:txBody>
          <a:bodyPr>
            <a:noAutofit/>
          </a:bodyPr>
          <a:lstStyle/>
          <a:p>
            <a:pPr algn="r"/>
            <a:r>
              <a:rPr lang="en-CA" sz="4400" dirty="0">
                <a:solidFill>
                  <a:schemeClr val="accent5">
                    <a:lumMod val="50000"/>
                  </a:schemeClr>
                </a:solidFill>
              </a:rPr>
              <a:t>Student Project</a:t>
            </a:r>
          </a:p>
        </p:txBody>
      </p:sp>
      <p:pic>
        <p:nvPicPr>
          <p:cNvPr id="7" name="Picture 6">
            <a:extLst>
              <a:ext uri="{FF2B5EF4-FFF2-40B4-BE49-F238E27FC236}">
                <a16:creationId xmlns:a16="http://schemas.microsoft.com/office/drawing/2014/main" id="{7E273A23-6C9A-4A10-836A-FD9065284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478" y="1990475"/>
            <a:ext cx="10933043" cy="4373217"/>
          </a:xfrm>
          <a:prstGeom prst="rect">
            <a:avLst/>
          </a:prstGeom>
        </p:spPr>
      </p:pic>
    </p:spTree>
    <p:extLst>
      <p:ext uri="{BB962C8B-B14F-4D97-AF65-F5344CB8AC3E}">
        <p14:creationId xmlns:p14="http://schemas.microsoft.com/office/powerpoint/2010/main" val="90673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4AAD5-BEF8-4849-A05C-B6B6F4794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696"/>
            <a:ext cx="12192000" cy="6907696"/>
          </a:xfrm>
          <a:prstGeom prst="rect">
            <a:avLst/>
          </a:prstGeom>
        </p:spPr>
      </p:pic>
      <p:sp>
        <p:nvSpPr>
          <p:cNvPr id="8" name="TextBox 7">
            <a:extLst>
              <a:ext uri="{FF2B5EF4-FFF2-40B4-BE49-F238E27FC236}">
                <a16:creationId xmlns:a16="http://schemas.microsoft.com/office/drawing/2014/main" id="{537DE89D-C39B-4E90-8655-5821CB192280}"/>
              </a:ext>
            </a:extLst>
          </p:cNvPr>
          <p:cNvSpPr txBox="1"/>
          <p:nvPr/>
        </p:nvSpPr>
        <p:spPr>
          <a:xfrm>
            <a:off x="536712" y="6016487"/>
            <a:ext cx="11118575" cy="923330"/>
          </a:xfrm>
          <a:prstGeom prst="rect">
            <a:avLst/>
          </a:prstGeom>
          <a:noFill/>
        </p:spPr>
        <p:txBody>
          <a:bodyPr wrap="square" rtlCol="0">
            <a:spAutoFit/>
          </a:bodyPr>
          <a:lstStyle/>
          <a:p>
            <a:pPr algn="ctr"/>
            <a:r>
              <a:rPr lang="en-CA" sz="5400" b="1" kern="1000" spc="350" dirty="0">
                <a:solidFill>
                  <a:schemeClr val="bg1"/>
                </a:solidFill>
                <a:latin typeface="Arial Black" panose="020B0A04020102020204" pitchFamily="34" charset="0"/>
              </a:rPr>
              <a:t>A Taste of Japan</a:t>
            </a:r>
          </a:p>
        </p:txBody>
      </p:sp>
    </p:spTree>
    <p:extLst>
      <p:ext uri="{BB962C8B-B14F-4D97-AF65-F5344CB8AC3E}">
        <p14:creationId xmlns:p14="http://schemas.microsoft.com/office/powerpoint/2010/main" val="271457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307773-F82B-427A-AD4A-9F0FB2201BA1}"/>
              </a:ext>
            </a:extLst>
          </p:cNvPr>
          <p:cNvSpPr txBox="1"/>
          <p:nvPr/>
        </p:nvSpPr>
        <p:spPr>
          <a:xfrm>
            <a:off x="357809" y="304800"/>
            <a:ext cx="11516139" cy="6247864"/>
          </a:xfrm>
          <a:prstGeom prst="rect">
            <a:avLst/>
          </a:prstGeom>
          <a:noFill/>
        </p:spPr>
        <p:txBody>
          <a:bodyPr wrap="square" rtlCol="0">
            <a:spAutoFit/>
          </a:bodyPr>
          <a:lstStyle/>
          <a:p>
            <a:pPr marL="285750" indent="-285750">
              <a:buFont typeface="Arial" panose="020B0604020202020204" pitchFamily="34" charset="0"/>
              <a:buChar char="•"/>
            </a:pPr>
            <a:r>
              <a:rPr lang="en-CA" sz="2800" dirty="0"/>
              <a:t>The entire class will plan a two hour event to introduce the university community to aspects of Japanese Culture.</a:t>
            </a:r>
          </a:p>
          <a:p>
            <a:pPr marL="285750" indent="-285750">
              <a:buFont typeface="Arial" panose="020B0604020202020204" pitchFamily="34" charset="0"/>
              <a:buChar char="•"/>
            </a:pPr>
            <a:r>
              <a:rPr lang="en-CA" sz="2800" dirty="0"/>
              <a:t>The entire class will be responsible for securing the open space, promoting the event and setting up the space creating the right ambience through decorations and music.</a:t>
            </a:r>
          </a:p>
          <a:p>
            <a:pPr marL="285750" indent="-285750">
              <a:buFont typeface="Arial" panose="020B0604020202020204" pitchFamily="34" charset="0"/>
              <a:buChar char="•"/>
            </a:pPr>
            <a:r>
              <a:rPr lang="en-CA" sz="2800" dirty="0"/>
              <a:t>Students will be placed in groups of five members.</a:t>
            </a:r>
          </a:p>
          <a:p>
            <a:pPr marL="285750" indent="-285750">
              <a:buFont typeface="Arial" panose="020B0604020202020204" pitchFamily="34" charset="0"/>
              <a:buChar char="•"/>
            </a:pPr>
            <a:r>
              <a:rPr lang="en-CA" sz="2800" dirty="0"/>
              <a:t>Each group will be asked to select a Province of Japan. </a:t>
            </a:r>
          </a:p>
          <a:p>
            <a:pPr marL="285750" indent="-285750">
              <a:buFont typeface="Arial" panose="020B0604020202020204" pitchFamily="34" charset="0"/>
              <a:buChar char="•"/>
            </a:pPr>
            <a:r>
              <a:rPr lang="en-CA" sz="2800" dirty="0"/>
              <a:t>They will select cultural aspects of the Province to share with other students. These may include foods, information about the Province, special rituals, language etc. The groups will think of creative ways to stimulate students interest in their displays.</a:t>
            </a:r>
          </a:p>
          <a:p>
            <a:pPr marL="285750" indent="-285750">
              <a:buFont typeface="Arial" panose="020B0604020202020204" pitchFamily="34" charset="0"/>
              <a:buChar char="•"/>
            </a:pPr>
            <a:r>
              <a:rPr lang="en-CA" sz="2800" dirty="0"/>
              <a:t>Finally, each group will turn in a written report about their Province, highlighting what they learned from their research.</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164552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88322A-5F76-4BE3-A403-E1C77C937FD9}"/>
              </a:ext>
            </a:extLst>
          </p:cNvPr>
          <p:cNvSpPr txBox="1"/>
          <p:nvPr/>
        </p:nvSpPr>
        <p:spPr>
          <a:xfrm>
            <a:off x="885824" y="344557"/>
            <a:ext cx="10868853" cy="707886"/>
          </a:xfrm>
          <a:prstGeom prst="rect">
            <a:avLst/>
          </a:prstGeom>
          <a:noFill/>
        </p:spPr>
        <p:txBody>
          <a:bodyPr wrap="square" rtlCol="0">
            <a:spAutoFit/>
          </a:bodyPr>
          <a:lstStyle/>
          <a:p>
            <a:r>
              <a:rPr lang="en-CA" sz="4000" dirty="0">
                <a:solidFill>
                  <a:schemeClr val="accent5">
                    <a:lumMod val="50000"/>
                  </a:schemeClr>
                </a:solidFill>
              </a:rPr>
              <a:t>Where And When Will This Take Place?</a:t>
            </a:r>
          </a:p>
        </p:txBody>
      </p:sp>
      <p:sp>
        <p:nvSpPr>
          <p:cNvPr id="5" name="TextBox 4">
            <a:extLst>
              <a:ext uri="{FF2B5EF4-FFF2-40B4-BE49-F238E27FC236}">
                <a16:creationId xmlns:a16="http://schemas.microsoft.com/office/drawing/2014/main" id="{0DE6D39A-F778-4964-A825-8E0BEEEA8360}"/>
              </a:ext>
            </a:extLst>
          </p:cNvPr>
          <p:cNvSpPr txBox="1"/>
          <p:nvPr/>
        </p:nvSpPr>
        <p:spPr>
          <a:xfrm>
            <a:off x="742122" y="1749287"/>
            <a:ext cx="10402956" cy="3046988"/>
          </a:xfrm>
          <a:prstGeom prst="rect">
            <a:avLst/>
          </a:prstGeom>
          <a:noFill/>
        </p:spPr>
        <p:txBody>
          <a:bodyPr wrap="square" rtlCol="0">
            <a:spAutoFit/>
          </a:bodyPr>
          <a:lstStyle/>
          <a:p>
            <a:pPr marL="285750" indent="-285750">
              <a:buFont typeface="Arial" panose="020B0604020202020204" pitchFamily="34" charset="0"/>
              <a:buChar char="•"/>
            </a:pPr>
            <a:r>
              <a:rPr lang="en-CA" sz="3200" dirty="0"/>
              <a:t>In the fall semesters, it will take place in the Student Union Building around mid semester during the Thursday 2:00-4:00 break.</a:t>
            </a:r>
          </a:p>
          <a:p>
            <a:pPr marL="285750" indent="-285750">
              <a:buFont typeface="Arial" panose="020B0604020202020204" pitchFamily="34" charset="0"/>
              <a:buChar char="•"/>
            </a:pPr>
            <a:r>
              <a:rPr lang="en-CA" sz="3200" dirty="0"/>
              <a:t>In the spring semesters, it will take place during International Cultures Week (an annual event hosted by the Foreign Languages Department).</a:t>
            </a:r>
          </a:p>
        </p:txBody>
      </p:sp>
    </p:spTree>
    <p:extLst>
      <p:ext uri="{BB962C8B-B14F-4D97-AF65-F5344CB8AC3E}">
        <p14:creationId xmlns:p14="http://schemas.microsoft.com/office/powerpoint/2010/main" val="219814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CCC73D-0128-4617-87B0-84FE5DC45381}"/>
              </a:ext>
            </a:extLst>
          </p:cNvPr>
          <p:cNvSpPr txBox="1"/>
          <p:nvPr/>
        </p:nvSpPr>
        <p:spPr>
          <a:xfrm>
            <a:off x="752475" y="85725"/>
            <a:ext cx="9925050" cy="707886"/>
          </a:xfrm>
          <a:prstGeom prst="rect">
            <a:avLst/>
          </a:prstGeom>
          <a:noFill/>
        </p:spPr>
        <p:txBody>
          <a:bodyPr wrap="square" rtlCol="0">
            <a:spAutoFit/>
          </a:bodyPr>
          <a:lstStyle/>
          <a:p>
            <a:r>
              <a:rPr lang="en-CA" sz="4000" dirty="0">
                <a:solidFill>
                  <a:schemeClr val="accent5">
                    <a:lumMod val="50000"/>
                  </a:schemeClr>
                </a:solidFill>
              </a:rPr>
              <a:t>Upper Level Courses to be Written</a:t>
            </a:r>
          </a:p>
        </p:txBody>
      </p:sp>
      <p:sp>
        <p:nvSpPr>
          <p:cNvPr id="5" name="TextBox 4">
            <a:extLst>
              <a:ext uri="{FF2B5EF4-FFF2-40B4-BE49-F238E27FC236}">
                <a16:creationId xmlns:a16="http://schemas.microsoft.com/office/drawing/2014/main" id="{C99ABE91-14EF-4DCD-A6FE-99016E4FF198}"/>
              </a:ext>
            </a:extLst>
          </p:cNvPr>
          <p:cNvSpPr txBox="1"/>
          <p:nvPr/>
        </p:nvSpPr>
        <p:spPr>
          <a:xfrm>
            <a:off x="752475" y="942975"/>
            <a:ext cx="7458075" cy="1077218"/>
          </a:xfrm>
          <a:prstGeom prst="rect">
            <a:avLst/>
          </a:prstGeom>
          <a:noFill/>
        </p:spPr>
        <p:txBody>
          <a:bodyPr wrap="square" rtlCol="0">
            <a:spAutoFit/>
          </a:bodyPr>
          <a:lstStyle/>
          <a:p>
            <a:pPr marL="285750" indent="-285750">
              <a:buFont typeface="Arial" panose="020B0604020202020204" pitchFamily="34" charset="0"/>
              <a:buChar char="•"/>
            </a:pPr>
            <a:r>
              <a:rPr lang="en-CA" sz="3200" dirty="0"/>
              <a:t>Intercultural Communication</a:t>
            </a:r>
          </a:p>
          <a:p>
            <a:pPr marL="285750" indent="-285750">
              <a:buFont typeface="Arial" panose="020B0604020202020204" pitchFamily="34" charset="0"/>
              <a:buChar char="•"/>
            </a:pPr>
            <a:r>
              <a:rPr lang="en-CA" sz="3200" dirty="0"/>
              <a:t>Japanese Cinema</a:t>
            </a:r>
          </a:p>
        </p:txBody>
      </p:sp>
      <p:pic>
        <p:nvPicPr>
          <p:cNvPr id="11" name="Picture 10">
            <a:extLst>
              <a:ext uri="{FF2B5EF4-FFF2-40B4-BE49-F238E27FC236}">
                <a16:creationId xmlns:a16="http://schemas.microsoft.com/office/drawing/2014/main" id="{643DE96C-6E62-4C67-BAF1-11A37951B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949" y="2295525"/>
            <a:ext cx="8445501" cy="3619500"/>
          </a:xfrm>
          <a:prstGeom prst="rect">
            <a:avLst/>
          </a:prstGeom>
        </p:spPr>
      </p:pic>
      <p:sp>
        <p:nvSpPr>
          <p:cNvPr id="12" name="TextBox 11">
            <a:extLst>
              <a:ext uri="{FF2B5EF4-FFF2-40B4-BE49-F238E27FC236}">
                <a16:creationId xmlns:a16="http://schemas.microsoft.com/office/drawing/2014/main" id="{B90021E7-B62F-42F0-813A-C5022F8F8212}"/>
              </a:ext>
            </a:extLst>
          </p:cNvPr>
          <p:cNvSpPr txBox="1"/>
          <p:nvPr/>
        </p:nvSpPr>
        <p:spPr>
          <a:xfrm>
            <a:off x="2486025" y="6133865"/>
            <a:ext cx="7219950" cy="646331"/>
          </a:xfrm>
          <a:prstGeom prst="rect">
            <a:avLst/>
          </a:prstGeom>
          <a:noFill/>
        </p:spPr>
        <p:txBody>
          <a:bodyPr wrap="square" rtlCol="0">
            <a:spAutoFit/>
          </a:bodyPr>
          <a:lstStyle/>
          <a:p>
            <a:pPr algn="ctr"/>
            <a:r>
              <a:rPr lang="en-CA" sz="3600" dirty="0">
                <a:solidFill>
                  <a:schemeClr val="accent5">
                    <a:lumMod val="50000"/>
                  </a:schemeClr>
                </a:solidFill>
              </a:rPr>
              <a:t>The End</a:t>
            </a:r>
          </a:p>
        </p:txBody>
      </p:sp>
    </p:spTree>
    <p:extLst>
      <p:ext uri="{BB962C8B-B14F-4D97-AF65-F5344CB8AC3E}">
        <p14:creationId xmlns:p14="http://schemas.microsoft.com/office/powerpoint/2010/main" val="10904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C49A4-798A-4ACB-B932-13FB5DD0D031}"/>
              </a:ext>
            </a:extLst>
          </p:cNvPr>
          <p:cNvSpPr>
            <a:spLocks noGrp="1"/>
          </p:cNvSpPr>
          <p:nvPr>
            <p:ph type="title"/>
          </p:nvPr>
        </p:nvSpPr>
        <p:spPr>
          <a:xfrm>
            <a:off x="726948" y="1562100"/>
            <a:ext cx="8686800" cy="790956"/>
          </a:xfrm>
        </p:spPr>
        <p:txBody>
          <a:bodyPr>
            <a:normAutofit/>
          </a:bodyPr>
          <a:lstStyle/>
          <a:p>
            <a:r>
              <a:rPr lang="en-CA" sz="4000" dirty="0"/>
              <a:t>Why  is Japanese Studies Necessary?</a:t>
            </a:r>
          </a:p>
        </p:txBody>
      </p:sp>
      <p:sp>
        <p:nvSpPr>
          <p:cNvPr id="3" name="Text Placeholder 2">
            <a:extLst>
              <a:ext uri="{FF2B5EF4-FFF2-40B4-BE49-F238E27FC236}">
                <a16:creationId xmlns:a16="http://schemas.microsoft.com/office/drawing/2014/main" id="{01422D8C-860D-40EC-83E5-5F0095796B35}"/>
              </a:ext>
            </a:extLst>
          </p:cNvPr>
          <p:cNvSpPr>
            <a:spLocks noGrp="1"/>
          </p:cNvSpPr>
          <p:nvPr>
            <p:ph type="body" idx="1"/>
          </p:nvPr>
        </p:nvSpPr>
        <p:spPr>
          <a:xfrm>
            <a:off x="485776" y="2666620"/>
            <a:ext cx="10010774" cy="3676650"/>
          </a:xfrm>
        </p:spPr>
        <p:txBody>
          <a:bodyPr>
            <a:normAutofit/>
          </a:bodyPr>
          <a:lstStyle/>
          <a:p>
            <a:pPr marL="457200" indent="-457200">
              <a:buFont typeface="+mj-lt"/>
              <a:buAutoNum type="arabicPeriod"/>
            </a:pPr>
            <a:r>
              <a:rPr lang="en-CA" dirty="0"/>
              <a:t>The Bahamas has seen a growing increase in the amount of Japanese tourists visiting our shores and working as consultants in both private and public sectors.</a:t>
            </a:r>
          </a:p>
          <a:p>
            <a:pPr marL="457200" indent="-457200">
              <a:buFont typeface="+mj-lt"/>
              <a:buAutoNum type="arabicPeriod"/>
            </a:pPr>
            <a:endParaRPr lang="en-CA" dirty="0"/>
          </a:p>
          <a:p>
            <a:pPr marL="457200" indent="-457200">
              <a:buFont typeface="+mj-lt"/>
              <a:buAutoNum type="arabicPeriod"/>
            </a:pPr>
            <a:r>
              <a:rPr lang="en-CA" dirty="0"/>
              <a:t>There is no presence of Japanese culture or communities in The Bahamas.  The Japanese Ambassador has his embassy in Jamaica.</a:t>
            </a:r>
          </a:p>
          <a:p>
            <a:pPr marL="457200" indent="-457200">
              <a:buFont typeface="+mj-lt"/>
              <a:buAutoNum type="arabicPeriod"/>
            </a:pPr>
            <a:endParaRPr lang="en-CA" dirty="0"/>
          </a:p>
          <a:p>
            <a:pPr marL="457200" indent="-457200">
              <a:buFont typeface="+mj-lt"/>
              <a:buAutoNum type="arabicPeriod"/>
            </a:pPr>
            <a:r>
              <a:rPr lang="en-CA" dirty="0"/>
              <a:t>While The Confucius Institute is thriving at the University, students  have no opportunities to learn about Japan and it’s rich heritage.</a:t>
            </a:r>
          </a:p>
          <a:p>
            <a:pPr marL="457200" indent="-457200">
              <a:buFont typeface="+mj-lt"/>
              <a:buAutoNum type="arabicPeriod"/>
            </a:pPr>
            <a:endParaRPr lang="en-CA" dirty="0"/>
          </a:p>
        </p:txBody>
      </p:sp>
    </p:spTree>
    <p:extLst>
      <p:ext uri="{BB962C8B-B14F-4D97-AF65-F5344CB8AC3E}">
        <p14:creationId xmlns:p14="http://schemas.microsoft.com/office/powerpoint/2010/main" val="309466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9CE3-97B7-41A2-BBE8-5015B97B3768}"/>
              </a:ext>
            </a:extLst>
          </p:cNvPr>
          <p:cNvSpPr>
            <a:spLocks noGrp="1"/>
          </p:cNvSpPr>
          <p:nvPr>
            <p:ph type="title"/>
          </p:nvPr>
        </p:nvSpPr>
        <p:spPr>
          <a:xfrm>
            <a:off x="302325" y="123885"/>
            <a:ext cx="7556213" cy="1222513"/>
          </a:xfrm>
        </p:spPr>
        <p:txBody>
          <a:bodyPr>
            <a:normAutofit/>
          </a:bodyPr>
          <a:lstStyle/>
          <a:p>
            <a:r>
              <a:rPr lang="en-CA" sz="4000" dirty="0"/>
              <a:t>What’s the Plan?</a:t>
            </a:r>
          </a:p>
        </p:txBody>
      </p:sp>
      <p:sp>
        <p:nvSpPr>
          <p:cNvPr id="5" name="TextBox 4">
            <a:extLst>
              <a:ext uri="{FF2B5EF4-FFF2-40B4-BE49-F238E27FC236}">
                <a16:creationId xmlns:a16="http://schemas.microsoft.com/office/drawing/2014/main" id="{2FF297C7-98D7-49B7-8A71-1945D64579EC}"/>
              </a:ext>
            </a:extLst>
          </p:cNvPr>
          <p:cNvSpPr txBox="1"/>
          <p:nvPr/>
        </p:nvSpPr>
        <p:spPr>
          <a:xfrm>
            <a:off x="302325" y="1745974"/>
            <a:ext cx="10829500" cy="4524315"/>
          </a:xfrm>
          <a:prstGeom prst="rect">
            <a:avLst/>
          </a:prstGeom>
          <a:noFill/>
        </p:spPr>
        <p:txBody>
          <a:bodyPr wrap="square" rtlCol="0">
            <a:spAutoFit/>
          </a:bodyPr>
          <a:lstStyle/>
          <a:p>
            <a:pPr marL="342900" indent="-342900">
              <a:buFont typeface="Arial" panose="020B0604020202020204" pitchFamily="34" charset="0"/>
              <a:buChar char="•"/>
            </a:pPr>
            <a:r>
              <a:rPr lang="en-CA" sz="3200" dirty="0"/>
              <a:t>Introduce aspects of Japanese culture in an existing first year communication class.</a:t>
            </a:r>
          </a:p>
          <a:p>
            <a:pPr marL="342900" indent="-342900">
              <a:buFont typeface="Arial" panose="020B0604020202020204" pitchFamily="34" charset="0"/>
              <a:buChar char="•"/>
            </a:pPr>
            <a:r>
              <a:rPr lang="en-CA" sz="3200" dirty="0"/>
              <a:t>Make the activities fun and engaging to whet the students’ appetites and create a desire for more Japanese experiences.</a:t>
            </a:r>
          </a:p>
          <a:p>
            <a:pPr marL="342900" indent="-342900">
              <a:buFont typeface="Arial" panose="020B0604020202020204" pitchFamily="34" charset="0"/>
              <a:buChar char="•"/>
            </a:pPr>
            <a:r>
              <a:rPr lang="en-CA" sz="3200" dirty="0"/>
              <a:t>Use the students to promote Japanese culture to other students through a class project.</a:t>
            </a:r>
          </a:p>
          <a:p>
            <a:pPr marL="342900" indent="-342900">
              <a:buFont typeface="Arial" panose="020B0604020202020204" pitchFamily="34" charset="0"/>
              <a:buChar char="•"/>
            </a:pPr>
            <a:r>
              <a:rPr lang="en-CA" sz="3200" dirty="0"/>
              <a:t>Have the upper level electives written and approved in the upcoming academic year.</a:t>
            </a:r>
          </a:p>
        </p:txBody>
      </p:sp>
    </p:spTree>
    <p:extLst>
      <p:ext uri="{BB962C8B-B14F-4D97-AF65-F5344CB8AC3E}">
        <p14:creationId xmlns:p14="http://schemas.microsoft.com/office/powerpoint/2010/main" val="142905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CECE5-A34B-4DD1-89BA-89F15BB3001B}"/>
              </a:ext>
            </a:extLst>
          </p:cNvPr>
          <p:cNvSpPr>
            <a:spLocks noGrp="1"/>
          </p:cNvSpPr>
          <p:nvPr>
            <p:ph type="title"/>
          </p:nvPr>
        </p:nvSpPr>
        <p:spPr>
          <a:xfrm>
            <a:off x="407240" y="962272"/>
            <a:ext cx="3820204" cy="1463040"/>
          </a:xfrm>
        </p:spPr>
        <p:txBody>
          <a:bodyPr/>
          <a:lstStyle/>
          <a:p>
            <a:r>
              <a:rPr lang="en-CA" dirty="0"/>
              <a:t>What is the Course?</a:t>
            </a:r>
          </a:p>
        </p:txBody>
      </p:sp>
      <p:sp>
        <p:nvSpPr>
          <p:cNvPr id="3" name="Text Placeholder 2">
            <a:extLst>
              <a:ext uri="{FF2B5EF4-FFF2-40B4-BE49-F238E27FC236}">
                <a16:creationId xmlns:a16="http://schemas.microsoft.com/office/drawing/2014/main" id="{D9D4BC8C-8326-4ACC-AD0A-17C613AEDEB9}"/>
              </a:ext>
            </a:extLst>
          </p:cNvPr>
          <p:cNvSpPr>
            <a:spLocks noGrp="1"/>
          </p:cNvSpPr>
          <p:nvPr>
            <p:ph type="body" idx="1"/>
          </p:nvPr>
        </p:nvSpPr>
        <p:spPr>
          <a:xfrm>
            <a:off x="407240" y="2874151"/>
            <a:ext cx="5489978" cy="438912"/>
          </a:xfrm>
        </p:spPr>
        <p:txBody>
          <a:bodyPr>
            <a:noAutofit/>
          </a:bodyPr>
          <a:lstStyle/>
          <a:p>
            <a:r>
              <a:rPr lang="en-CA" sz="3200" dirty="0"/>
              <a:t>Introduction to </a:t>
            </a:r>
          </a:p>
          <a:p>
            <a:r>
              <a:rPr lang="en-CA" sz="3200" dirty="0"/>
              <a:t>Human Communication</a:t>
            </a:r>
          </a:p>
        </p:txBody>
      </p:sp>
      <p:pic>
        <p:nvPicPr>
          <p:cNvPr id="5" name="Picture 4">
            <a:extLst>
              <a:ext uri="{FF2B5EF4-FFF2-40B4-BE49-F238E27FC236}">
                <a16:creationId xmlns:a16="http://schemas.microsoft.com/office/drawing/2014/main" id="{025359C9-92D2-4A00-A712-042E7A1E9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547" y="962272"/>
            <a:ext cx="7063409" cy="4701582"/>
          </a:xfrm>
          <a:prstGeom prst="rect">
            <a:avLst/>
          </a:prstGeom>
        </p:spPr>
      </p:pic>
    </p:spTree>
    <p:extLst>
      <p:ext uri="{BB962C8B-B14F-4D97-AF65-F5344CB8AC3E}">
        <p14:creationId xmlns:p14="http://schemas.microsoft.com/office/powerpoint/2010/main" val="71513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575" y="479199"/>
            <a:ext cx="10790850" cy="1463040"/>
          </a:xfrm>
        </p:spPr>
        <p:txBody>
          <a:bodyPr/>
          <a:lstStyle/>
          <a:p>
            <a:pPr algn="ctr"/>
            <a:r>
              <a:rPr lang="en-US" dirty="0"/>
              <a:t>Introduction to Human Communication</a:t>
            </a:r>
          </a:p>
        </p:txBody>
      </p:sp>
      <p:sp>
        <p:nvSpPr>
          <p:cNvPr id="3" name="Text Placeholder 2"/>
          <p:cNvSpPr>
            <a:spLocks noGrp="1"/>
          </p:cNvSpPr>
          <p:nvPr>
            <p:ph type="body" idx="1"/>
          </p:nvPr>
        </p:nvSpPr>
        <p:spPr>
          <a:xfrm>
            <a:off x="987286" y="2504661"/>
            <a:ext cx="8686800" cy="3874140"/>
          </a:xfrm>
        </p:spPr>
        <p:txBody>
          <a:bodyPr>
            <a:noAutofit/>
          </a:bodyPr>
          <a:lstStyle/>
          <a:p>
            <a:r>
              <a:rPr lang="en-CA" sz="3200" dirty="0"/>
              <a:t>In this course, students focus on the development, functions and dynamics of human communication and apply these to their own experiences. They examine the influences of culture and language on human communication and the impact of interpersonal and group interactions on the communication process. </a:t>
            </a:r>
            <a:endParaRPr lang="en-US" sz="3200" dirty="0"/>
          </a:p>
        </p:txBody>
      </p:sp>
    </p:spTree>
    <p:extLst>
      <p:ext uri="{BB962C8B-B14F-4D97-AF65-F5344CB8AC3E}">
        <p14:creationId xmlns:p14="http://schemas.microsoft.com/office/powerpoint/2010/main" val="28117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D8FA5-90AB-42F8-9923-B718C95BB8C0}"/>
              </a:ext>
            </a:extLst>
          </p:cNvPr>
          <p:cNvSpPr>
            <a:spLocks noGrp="1"/>
          </p:cNvSpPr>
          <p:nvPr>
            <p:ph type="title"/>
          </p:nvPr>
        </p:nvSpPr>
        <p:spPr>
          <a:xfrm>
            <a:off x="960782" y="1331430"/>
            <a:ext cx="10028583" cy="1463040"/>
          </a:xfrm>
        </p:spPr>
        <p:txBody>
          <a:bodyPr>
            <a:normAutofit fontScale="90000"/>
          </a:bodyPr>
          <a:lstStyle/>
          <a:p>
            <a:r>
              <a:rPr lang="en-CA" dirty="0"/>
              <a:t>Who Takes This</a:t>
            </a:r>
            <a:br>
              <a:rPr lang="en-CA" dirty="0"/>
            </a:br>
            <a:r>
              <a:rPr lang="en-CA" dirty="0"/>
              <a:t>Course?</a:t>
            </a:r>
            <a:br>
              <a:rPr lang="en-CA" dirty="0"/>
            </a:br>
            <a:endParaRPr lang="en-CA" dirty="0"/>
          </a:p>
        </p:txBody>
      </p:sp>
      <p:sp>
        <p:nvSpPr>
          <p:cNvPr id="3" name="Text Placeholder 2">
            <a:extLst>
              <a:ext uri="{FF2B5EF4-FFF2-40B4-BE49-F238E27FC236}">
                <a16:creationId xmlns:a16="http://schemas.microsoft.com/office/drawing/2014/main" id="{51F75B9D-5A9F-4605-88B6-D22331A2E6D1}"/>
              </a:ext>
            </a:extLst>
          </p:cNvPr>
          <p:cNvSpPr>
            <a:spLocks noGrp="1"/>
          </p:cNvSpPr>
          <p:nvPr>
            <p:ph type="body" idx="1"/>
          </p:nvPr>
        </p:nvSpPr>
        <p:spPr>
          <a:xfrm>
            <a:off x="708990" y="2677022"/>
            <a:ext cx="4406350" cy="2773017"/>
          </a:xfrm>
        </p:spPr>
        <p:txBody>
          <a:bodyPr>
            <a:normAutofit/>
          </a:bodyPr>
          <a:lstStyle/>
          <a:p>
            <a:pPr marL="342900" indent="-342900">
              <a:buFont typeface="Arial" panose="020B0604020202020204" pitchFamily="34" charset="0"/>
              <a:buChar char="•"/>
            </a:pPr>
            <a:r>
              <a:rPr lang="en-CA" sz="3200" dirty="0"/>
              <a:t>First year students who are either entering the university for the first time or beginning their second semester. </a:t>
            </a:r>
          </a:p>
          <a:p>
            <a:endParaRPr lang="en-CA" dirty="0"/>
          </a:p>
        </p:txBody>
      </p:sp>
      <p:pic>
        <p:nvPicPr>
          <p:cNvPr id="5" name="Picture 4">
            <a:extLst>
              <a:ext uri="{FF2B5EF4-FFF2-40B4-BE49-F238E27FC236}">
                <a16:creationId xmlns:a16="http://schemas.microsoft.com/office/drawing/2014/main" id="{D769D215-D0CE-4ADB-9608-B80AE9F5B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166" y="271255"/>
            <a:ext cx="6096000" cy="6076950"/>
          </a:xfrm>
          <a:prstGeom prst="rect">
            <a:avLst/>
          </a:prstGeom>
        </p:spPr>
      </p:pic>
    </p:spTree>
    <p:extLst>
      <p:ext uri="{BB962C8B-B14F-4D97-AF65-F5344CB8AC3E}">
        <p14:creationId xmlns:p14="http://schemas.microsoft.com/office/powerpoint/2010/main" val="103528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12BF-FB94-40B6-A45B-05EF0599720C}"/>
              </a:ext>
            </a:extLst>
          </p:cNvPr>
          <p:cNvSpPr>
            <a:spLocks noGrp="1"/>
          </p:cNvSpPr>
          <p:nvPr>
            <p:ph type="title"/>
          </p:nvPr>
        </p:nvSpPr>
        <p:spPr>
          <a:xfrm>
            <a:off x="778300" y="174399"/>
            <a:ext cx="4800865" cy="1463040"/>
          </a:xfrm>
        </p:spPr>
        <p:txBody>
          <a:bodyPr>
            <a:normAutofit/>
          </a:bodyPr>
          <a:lstStyle/>
          <a:p>
            <a:r>
              <a:rPr lang="en-CA" dirty="0"/>
              <a:t>Why This Group?</a:t>
            </a:r>
          </a:p>
        </p:txBody>
      </p:sp>
      <p:sp>
        <p:nvSpPr>
          <p:cNvPr id="3" name="Text Placeholder 2">
            <a:extLst>
              <a:ext uri="{FF2B5EF4-FFF2-40B4-BE49-F238E27FC236}">
                <a16:creationId xmlns:a16="http://schemas.microsoft.com/office/drawing/2014/main" id="{6CCB2D53-2BEE-4447-9264-4584FF4701A2}"/>
              </a:ext>
            </a:extLst>
          </p:cNvPr>
          <p:cNvSpPr>
            <a:spLocks noGrp="1"/>
          </p:cNvSpPr>
          <p:nvPr>
            <p:ph type="body" idx="1"/>
          </p:nvPr>
        </p:nvSpPr>
        <p:spPr>
          <a:xfrm>
            <a:off x="778299" y="2102191"/>
            <a:ext cx="5171927" cy="4581409"/>
          </a:xfrm>
        </p:spPr>
        <p:txBody>
          <a:bodyPr>
            <a:noAutofit/>
          </a:bodyPr>
          <a:lstStyle/>
          <a:p>
            <a:pPr marL="342900" indent="-342900">
              <a:buFont typeface="Arial" panose="020B0604020202020204" pitchFamily="34" charset="0"/>
              <a:buChar char="•"/>
            </a:pPr>
            <a:r>
              <a:rPr lang="en-CA" sz="3200" dirty="0"/>
              <a:t>The best people to market a programme to students are students.</a:t>
            </a:r>
          </a:p>
          <a:p>
            <a:pPr marL="342900" indent="-342900">
              <a:buFont typeface="Arial" panose="020B0604020202020204" pitchFamily="34" charset="0"/>
              <a:buChar char="•"/>
            </a:pPr>
            <a:r>
              <a:rPr lang="en-CA" sz="3200" dirty="0"/>
              <a:t>The earlier they are interested in Japanese studies, the easier it will be fill the upper level electives that will be written.</a:t>
            </a:r>
          </a:p>
        </p:txBody>
      </p:sp>
      <p:pic>
        <p:nvPicPr>
          <p:cNvPr id="5" name="Picture 4">
            <a:extLst>
              <a:ext uri="{FF2B5EF4-FFF2-40B4-BE49-F238E27FC236}">
                <a16:creationId xmlns:a16="http://schemas.microsoft.com/office/drawing/2014/main" id="{062CEBD4-C648-49A3-B619-EA086F60D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226" y="765312"/>
            <a:ext cx="5602357" cy="5602357"/>
          </a:xfrm>
          <a:prstGeom prst="rect">
            <a:avLst/>
          </a:prstGeom>
        </p:spPr>
      </p:pic>
    </p:spTree>
    <p:extLst>
      <p:ext uri="{BB962C8B-B14F-4D97-AF65-F5344CB8AC3E}">
        <p14:creationId xmlns:p14="http://schemas.microsoft.com/office/powerpoint/2010/main" val="349733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D66F-7844-4489-8FFA-A3706DC42BAA}"/>
              </a:ext>
            </a:extLst>
          </p:cNvPr>
          <p:cNvSpPr>
            <a:spLocks noGrp="1"/>
          </p:cNvSpPr>
          <p:nvPr>
            <p:ph type="title"/>
          </p:nvPr>
        </p:nvSpPr>
        <p:spPr>
          <a:xfrm>
            <a:off x="304800" y="129209"/>
            <a:ext cx="10986051" cy="1463040"/>
          </a:xfrm>
        </p:spPr>
        <p:txBody>
          <a:bodyPr/>
          <a:lstStyle/>
          <a:p>
            <a:pPr algn="ctr"/>
            <a:r>
              <a:rPr lang="en-CA" dirty="0"/>
              <a:t>How Will Japanese Culture Be Added? </a:t>
            </a:r>
          </a:p>
        </p:txBody>
      </p:sp>
      <p:sp>
        <p:nvSpPr>
          <p:cNvPr id="3" name="Text Placeholder 2">
            <a:extLst>
              <a:ext uri="{FF2B5EF4-FFF2-40B4-BE49-F238E27FC236}">
                <a16:creationId xmlns:a16="http://schemas.microsoft.com/office/drawing/2014/main" id="{64150A41-CB54-42E4-91E0-D715468F5144}"/>
              </a:ext>
            </a:extLst>
          </p:cNvPr>
          <p:cNvSpPr>
            <a:spLocks noGrp="1"/>
          </p:cNvSpPr>
          <p:nvPr>
            <p:ph type="body" idx="1"/>
          </p:nvPr>
        </p:nvSpPr>
        <p:spPr>
          <a:xfrm>
            <a:off x="92765" y="1815548"/>
            <a:ext cx="4240696" cy="4649028"/>
          </a:xfrm>
        </p:spPr>
        <p:txBody>
          <a:bodyPr>
            <a:normAutofit/>
          </a:bodyPr>
          <a:lstStyle/>
          <a:p>
            <a:pPr marL="342900" indent="-342900">
              <a:buFont typeface="Arial" panose="020B0604020202020204" pitchFamily="34" charset="0"/>
              <a:buChar char="•"/>
            </a:pPr>
            <a:r>
              <a:rPr lang="en-CA" sz="3200" dirty="0"/>
              <a:t>Three modules that focus on verbal and non verbal communication in Japanese culture.</a:t>
            </a:r>
          </a:p>
          <a:p>
            <a:pPr marL="342900" indent="-342900">
              <a:buFont typeface="Arial" panose="020B0604020202020204" pitchFamily="34" charset="0"/>
              <a:buChar char="•"/>
            </a:pPr>
            <a:r>
              <a:rPr lang="en-CA" sz="3200" dirty="0"/>
              <a:t>Nine contact hours</a:t>
            </a:r>
          </a:p>
          <a:p>
            <a:pPr marL="342900" indent="-342900">
              <a:buFont typeface="Arial" panose="020B0604020202020204" pitchFamily="34" charset="0"/>
              <a:buChar char="•"/>
            </a:pPr>
            <a:r>
              <a:rPr lang="en-CA" sz="3200" dirty="0"/>
              <a:t>Approximately 100 students, four sections.</a:t>
            </a:r>
          </a:p>
          <a:p>
            <a:endParaRPr lang="en-CA" dirty="0"/>
          </a:p>
          <a:p>
            <a:pPr marL="342900" indent="-342900">
              <a:buFont typeface="Arial" panose="020B0604020202020204" pitchFamily="34" charset="0"/>
              <a:buChar char="•"/>
            </a:pPr>
            <a:endParaRPr lang="en-CA" dirty="0"/>
          </a:p>
        </p:txBody>
      </p:sp>
      <p:pic>
        <p:nvPicPr>
          <p:cNvPr id="5" name="Picture 4">
            <a:extLst>
              <a:ext uri="{FF2B5EF4-FFF2-40B4-BE49-F238E27FC236}">
                <a16:creationId xmlns:a16="http://schemas.microsoft.com/office/drawing/2014/main" id="{C2ADBE28-1D60-4998-9FFE-D4EAD26C0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461" y="1981200"/>
            <a:ext cx="7675954" cy="4317724"/>
          </a:xfrm>
          <a:prstGeom prst="rect">
            <a:avLst/>
          </a:prstGeom>
        </p:spPr>
      </p:pic>
    </p:spTree>
    <p:extLst>
      <p:ext uri="{BB962C8B-B14F-4D97-AF65-F5344CB8AC3E}">
        <p14:creationId xmlns:p14="http://schemas.microsoft.com/office/powerpoint/2010/main" val="215698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FC03-966F-440A-B21E-E447ED497D93}"/>
              </a:ext>
            </a:extLst>
          </p:cNvPr>
          <p:cNvSpPr>
            <a:spLocks noGrp="1"/>
          </p:cNvSpPr>
          <p:nvPr>
            <p:ph type="title"/>
          </p:nvPr>
        </p:nvSpPr>
        <p:spPr>
          <a:xfrm>
            <a:off x="698787" y="830562"/>
            <a:ext cx="4443056" cy="2134793"/>
          </a:xfrm>
        </p:spPr>
        <p:txBody>
          <a:bodyPr>
            <a:normAutofit/>
          </a:bodyPr>
          <a:lstStyle/>
          <a:p>
            <a:r>
              <a:rPr lang="en-CA" dirty="0"/>
              <a:t>What Will The Modules Look Like?</a:t>
            </a:r>
          </a:p>
        </p:txBody>
      </p:sp>
      <p:sp>
        <p:nvSpPr>
          <p:cNvPr id="3" name="Text Placeholder 2">
            <a:extLst>
              <a:ext uri="{FF2B5EF4-FFF2-40B4-BE49-F238E27FC236}">
                <a16:creationId xmlns:a16="http://schemas.microsoft.com/office/drawing/2014/main" id="{A532E8E4-FF3B-41DC-A3EA-42586CAE9F48}"/>
              </a:ext>
            </a:extLst>
          </p:cNvPr>
          <p:cNvSpPr>
            <a:spLocks noGrp="1"/>
          </p:cNvSpPr>
          <p:nvPr>
            <p:ph type="body" idx="1"/>
          </p:nvPr>
        </p:nvSpPr>
        <p:spPr>
          <a:xfrm>
            <a:off x="798442" y="3429000"/>
            <a:ext cx="10638381" cy="3236843"/>
          </a:xfrm>
        </p:spPr>
        <p:txBody>
          <a:bodyPr>
            <a:normAutofit/>
          </a:bodyPr>
          <a:lstStyle/>
          <a:p>
            <a:r>
              <a:rPr lang="en-CA" sz="3200" dirty="0">
                <a:solidFill>
                  <a:schemeClr val="accent5">
                    <a:lumMod val="50000"/>
                  </a:schemeClr>
                </a:solidFill>
              </a:rPr>
              <a:t>Week One:</a:t>
            </a:r>
          </a:p>
          <a:p>
            <a:endParaRPr lang="en-CA" sz="3200" dirty="0">
              <a:solidFill>
                <a:schemeClr val="accent5">
                  <a:lumMod val="50000"/>
                </a:schemeClr>
              </a:solidFill>
            </a:endParaRPr>
          </a:p>
          <a:p>
            <a:pPr marL="342900" indent="-342900">
              <a:buFont typeface="Arial" panose="020B0604020202020204" pitchFamily="34" charset="0"/>
              <a:buChar char="•"/>
            </a:pPr>
            <a:r>
              <a:rPr lang="en-CA" sz="3200" dirty="0"/>
              <a:t>A brief history of Japan and its people</a:t>
            </a:r>
          </a:p>
          <a:p>
            <a:pPr marL="342900" indent="-342900">
              <a:buFont typeface="Arial" panose="020B0604020202020204" pitchFamily="34" charset="0"/>
              <a:buChar char="•"/>
            </a:pPr>
            <a:r>
              <a:rPr lang="en-CA" sz="3200" dirty="0"/>
              <a:t>Verbal Communication</a:t>
            </a:r>
          </a:p>
          <a:p>
            <a:pPr marL="800100" lvl="1" indent="-342900">
              <a:buFont typeface="Arial" panose="020B0604020202020204" pitchFamily="34" charset="0"/>
              <a:buChar char="•"/>
            </a:pPr>
            <a:r>
              <a:rPr lang="en-CA" sz="2800" dirty="0"/>
              <a:t>Students will familiarize themselves with sound of the language  and learn basic Japanese greetings that will be used throughout the experience.</a:t>
            </a:r>
          </a:p>
          <a:p>
            <a:endParaRPr lang="en-CA" dirty="0"/>
          </a:p>
        </p:txBody>
      </p:sp>
      <p:pic>
        <p:nvPicPr>
          <p:cNvPr id="5" name="Picture 4">
            <a:extLst>
              <a:ext uri="{FF2B5EF4-FFF2-40B4-BE49-F238E27FC236}">
                <a16:creationId xmlns:a16="http://schemas.microsoft.com/office/drawing/2014/main" id="{EDF2A33F-B072-44A9-878B-A80E4E6FC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437" y="366919"/>
            <a:ext cx="5963478" cy="3794263"/>
          </a:xfrm>
          <a:prstGeom prst="rect">
            <a:avLst/>
          </a:prstGeom>
        </p:spPr>
      </p:pic>
    </p:spTree>
    <p:extLst>
      <p:ext uri="{BB962C8B-B14F-4D97-AF65-F5344CB8AC3E}">
        <p14:creationId xmlns:p14="http://schemas.microsoft.com/office/powerpoint/2010/main" val="98122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160</TotalTime>
  <Words>655</Words>
  <Application>Microsoft Macintosh PowerPoint</Application>
  <PresentationFormat>Widescreen</PresentationFormat>
  <Paragraphs>62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Black</vt:lpstr>
      <vt:lpstr>Cambria</vt:lpstr>
      <vt:lpstr>Cherry Blossom 16x9</vt:lpstr>
      <vt:lpstr>Incorporating Japanese Studies into the Curriculum</vt:lpstr>
      <vt:lpstr>Why  is Japanese Studies Necessary?</vt:lpstr>
      <vt:lpstr>What’s the Plan?</vt:lpstr>
      <vt:lpstr>What is the Course?</vt:lpstr>
      <vt:lpstr>Introduction to Human Communication</vt:lpstr>
      <vt:lpstr>Who Takes This Course? </vt:lpstr>
      <vt:lpstr>Why This Group?</vt:lpstr>
      <vt:lpstr>How Will Japanese Culture Be Added? </vt:lpstr>
      <vt:lpstr>What Will The Modules Look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Japanese Culture into the Curriculum</dc:title>
  <dc:creator>Lottis Knowles</dc:creator>
  <cp:lastModifiedBy>Microsoft Office User</cp:lastModifiedBy>
  <cp:revision>17</cp:revision>
  <dcterms:created xsi:type="dcterms:W3CDTF">2018-06-13T04:10:40Z</dcterms:created>
  <dcterms:modified xsi:type="dcterms:W3CDTF">2018-06-16T06:02:47Z</dcterms:modified>
</cp:coreProperties>
</file>