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1" r:id="rId10"/>
    <p:sldId id="262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9"/>
  </p:normalViewPr>
  <p:slideViewPr>
    <p:cSldViewPr>
      <p:cViewPr varScale="1">
        <p:scale>
          <a:sx n="92" d="100"/>
          <a:sy n="92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3554B-A6D3-44BD-BC35-19A8B87A645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3326-091F-48C1-832F-173C34F5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3326-091F-48C1-832F-173C34F576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0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3326-091F-48C1-832F-173C34F576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7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3326-091F-48C1-832F-173C34F576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1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3326-091F-48C1-832F-173C34F576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3326-091F-48C1-832F-173C34F57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3326-091F-48C1-832F-173C34F576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Kanji is ART in Japanese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3326-091F-48C1-832F-173C34F576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2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3326-091F-48C1-832F-173C34F576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6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3326-091F-48C1-832F-173C34F576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3326-091F-48C1-832F-173C34F576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7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3326-091F-48C1-832F-173C34F576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9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2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7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0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4818-3168-4585-A7DB-55BA4ACCB879}" type="datetimeFigureOut">
              <a:rPr lang="en-US" smtClean="0"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3B683-639B-4C19-BDED-A0829A424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erry Bloss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452871"/>
            <a:ext cx="1000125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34667"/>
            <a:ext cx="8382000" cy="1774825"/>
          </a:xfrm>
        </p:spPr>
        <p:txBody>
          <a:bodyPr/>
          <a:lstStyle/>
          <a:p>
            <a:r>
              <a:rPr lang="en-US" b="1" dirty="0"/>
              <a:t>AASCU/ JSI Curriculum Development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05201"/>
            <a:ext cx="6400800" cy="2438400"/>
          </a:xfrm>
        </p:spPr>
        <p:txBody>
          <a:bodyPr>
            <a:noAutofit/>
          </a:bodyPr>
          <a:lstStyle/>
          <a:p>
            <a:r>
              <a:rPr lang="en-US" sz="2400" b="1" i="1" dirty="0"/>
              <a:t>Cohort 2018</a:t>
            </a:r>
          </a:p>
          <a:p>
            <a:r>
              <a:rPr lang="en-US" sz="2400" b="1" i="1" dirty="0"/>
              <a:t>“Japan and School Psychology: How to stimulate interest in Japan among students in my field?”</a:t>
            </a:r>
          </a:p>
          <a:p>
            <a:endParaRPr lang="en-US" sz="2400" b="1" i="1" dirty="0"/>
          </a:p>
          <a:p>
            <a:r>
              <a:rPr lang="en-US" sz="2400" b="1" i="1" dirty="0"/>
              <a:t>Darla M. Scott, Ph.D.</a:t>
            </a:r>
          </a:p>
          <a:p>
            <a:r>
              <a:rPr lang="ja-JP" altLang="en-US" sz="2400" b="1" i="1" dirty="0"/>
              <a:t>ダーラ    スコット</a:t>
            </a:r>
            <a:endParaRPr lang="en-US" sz="2400" b="1" i="1" dirty="0"/>
          </a:p>
          <a:p>
            <a:r>
              <a:rPr lang="en-US" sz="2400" b="1" i="1" dirty="0"/>
              <a:t>Bowie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61763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 my Colleagues: Faculty Development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Conduct a Counseling Department brown bag to share my “take </a:t>
            </a:r>
            <a:r>
              <a:rPr lang="en-US" dirty="0" err="1"/>
              <a:t>aways</a:t>
            </a:r>
            <a:r>
              <a:rPr lang="en-US" dirty="0"/>
              <a:t>” from the JSI</a:t>
            </a:r>
          </a:p>
          <a:p>
            <a:pPr lvl="1"/>
            <a:r>
              <a:rPr lang="en-US" dirty="0"/>
              <a:t>Including Only the Brave video clip, </a:t>
            </a:r>
            <a:r>
              <a:rPr lang="en-US" dirty="0" err="1"/>
              <a:t>GateBox</a:t>
            </a:r>
            <a:r>
              <a:rPr lang="en-US" dirty="0"/>
              <a:t> ad, and hands-on demonstrations with time to discuss course level implications</a:t>
            </a:r>
          </a:p>
          <a:p>
            <a:endParaRPr lang="en-US" dirty="0"/>
          </a:p>
          <a:p>
            <a:r>
              <a:rPr lang="en-US" dirty="0"/>
              <a:t>Develop workshop for spring 2018 institute with following goals:</a:t>
            </a:r>
          </a:p>
          <a:p>
            <a:pPr lvl="1"/>
            <a:r>
              <a:rPr lang="en-US" dirty="0"/>
              <a:t>To provide a brief introduction to the educational system in Japan and related implications for future Japanese Studies programming and potential activities for current students</a:t>
            </a:r>
          </a:p>
        </p:txBody>
      </p:sp>
      <p:pic>
        <p:nvPicPr>
          <p:cNvPr id="4" name="Picture 2" descr="C:\Users\dela1977\AppData\Local\Microsoft\Windows\INetCache\IE\X92Q1NEZ\chinese_blossom_painting_by_beamcann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98832"/>
            <a:ext cx="1593272" cy="1159168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9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 my University: Diversity and Inclusion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Organize Japan focused cultural enrichment activity within forums for understanding other cultures</a:t>
            </a:r>
          </a:p>
          <a:p>
            <a:pPr lvl="1"/>
            <a:r>
              <a:rPr lang="en-US" dirty="0"/>
              <a:t>Speakers like Akiko </a:t>
            </a:r>
            <a:r>
              <a:rPr lang="en-US" dirty="0" err="1"/>
              <a:t>Mikamo</a:t>
            </a:r>
            <a:r>
              <a:rPr lang="en-US" dirty="0"/>
              <a:t> and movies like Only the Brave (coincide with global recognition events)</a:t>
            </a:r>
          </a:p>
          <a:p>
            <a:pPr lvl="1"/>
            <a:endParaRPr lang="en-US" dirty="0"/>
          </a:p>
          <a:p>
            <a:r>
              <a:rPr lang="en-US" dirty="0"/>
              <a:t>Share available funding resources with Bowie State University Academic Affairs office (and IA) from Japan Foundation and other entities supporting Japanese Studies programming on the institutional level</a:t>
            </a:r>
          </a:p>
        </p:txBody>
      </p:sp>
      <p:pic>
        <p:nvPicPr>
          <p:cNvPr id="4" name="Picture 2" descr="C:\Users\dela1977\AppData\Local\Microsoft\Windows\INetCache\IE\X92Q1NEZ\chinese_blossom_painting_by_beamcann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98832"/>
            <a:ext cx="1593272" cy="1159168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1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Summary: </a:t>
            </a:r>
            <a:br>
              <a:rPr lang="en-US" dirty="0"/>
            </a:br>
            <a:r>
              <a:rPr lang="en-US" dirty="0"/>
              <a:t>JSI Curriculum Development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Group Dynamics Two Week Module with Japan infused content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Psychology of Exceptional Children Special Education Japanese Comparative Assignment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Three Agendas: Departmental Brown Bag, Faculty Institute Japanese Studies Workshop, and Diversity &amp; Inclusion Japanese Enrichment event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One-pager summarizing most promising funding resources for Japanese Studies programming, research and student exchange to submit to BSU administration </a:t>
            </a:r>
          </a:p>
        </p:txBody>
      </p:sp>
      <p:pic>
        <p:nvPicPr>
          <p:cNvPr id="3074" name="Picture 2" descr="C:\Users\dela1977\AppData\Local\Microsoft\Windows\INetCache\IE\X92Q1NEZ\chinese_blossom_painting_by_beamcann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98832"/>
            <a:ext cx="1593272" cy="1159168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6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654175"/>
            <a:ext cx="7772400" cy="1470025"/>
          </a:xfrm>
        </p:spPr>
        <p:txBody>
          <a:bodyPr/>
          <a:lstStyle/>
          <a:p>
            <a:r>
              <a:rPr lang="en-US" b="1" dirty="0"/>
              <a:t>Questions &amp; Comments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5070764"/>
            <a:ext cx="6400800" cy="1752600"/>
          </a:xfrm>
        </p:spPr>
        <p:txBody>
          <a:bodyPr/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Thank you all so much for this opportunity and your patience with me during a difficult time!</a:t>
            </a:r>
          </a:p>
        </p:txBody>
      </p:sp>
      <p:pic>
        <p:nvPicPr>
          <p:cNvPr id="2050" name="Picture 2" descr="C:\Users\dela1977\AppData\Local\Microsoft\Windows\INetCache\IE\71WGDPDN\question-mark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68" y="0"/>
            <a:ext cx="284733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a1977\AppData\Local\Microsoft\Windows\INetCache\IE\E68JJ0RE\1061879878_3e04aeed4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1"/>
            <a:ext cx="2798618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 rot="20745222">
            <a:off x="229413" y="2949783"/>
            <a:ext cx="2895600" cy="2057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Are there any topics that you would add to what I plan to share?</a:t>
            </a:r>
          </a:p>
        </p:txBody>
      </p:sp>
      <p:sp>
        <p:nvSpPr>
          <p:cNvPr id="9" name="Cloud 8"/>
          <p:cNvSpPr/>
          <p:nvPr/>
        </p:nvSpPr>
        <p:spPr>
          <a:xfrm rot="1410580">
            <a:off x="5562600" y="3117273"/>
            <a:ext cx="2895600" cy="2057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Which activities would you share first with your colleagues?</a:t>
            </a:r>
          </a:p>
        </p:txBody>
      </p:sp>
    </p:spTree>
    <p:extLst>
      <p:ext uri="{BB962C8B-B14F-4D97-AF65-F5344CB8AC3E}">
        <p14:creationId xmlns:p14="http://schemas.microsoft.com/office/powerpoint/2010/main" val="328556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communicate my personal motivations in participating in JSI and distill my lessons learned from this experience</a:t>
            </a:r>
          </a:p>
          <a:p>
            <a:endParaRPr lang="en-US" dirty="0"/>
          </a:p>
          <a:p>
            <a:r>
              <a:rPr lang="en-US" dirty="0"/>
              <a:t>To stimulate interest in Japan among Bowie State (BSU) students through enhanced curriculum and experiences</a:t>
            </a:r>
          </a:p>
          <a:p>
            <a:endParaRPr lang="en-US" dirty="0"/>
          </a:p>
          <a:p>
            <a:r>
              <a:rPr lang="en-US" dirty="0"/>
              <a:t>To share my plan for implementing my curriculum development project at BSU during the 2017-18 academic year</a:t>
            </a:r>
          </a:p>
        </p:txBody>
      </p:sp>
      <p:pic>
        <p:nvPicPr>
          <p:cNvPr id="4" name="Picture 2" descr="C:\Users\dela1977\AppData\Local\Microsoft\Windows\INetCache\IE\X92Q1NEZ\chinese_blossom_painting_by_beamcann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98832"/>
            <a:ext cx="1593272" cy="1159168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owiestate.edu/images/news/2018-04-10-grantsexpoandresearchday_117-down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8600"/>
            <a:ext cx="5102225" cy="34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e group of student researchers with Dr. Scot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5074515" cy="387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e group of student researchers with Dr. Scot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124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5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brought me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Cultural scientist</a:t>
            </a:r>
          </a:p>
          <a:p>
            <a:r>
              <a:rPr lang="en-US" dirty="0"/>
              <a:t>2018 International School Psychology Association conference in July</a:t>
            </a:r>
          </a:p>
          <a:p>
            <a:pPr lvl="1"/>
            <a:r>
              <a:rPr lang="en-US" dirty="0"/>
              <a:t>13 graduate students in school psychology</a:t>
            </a:r>
          </a:p>
          <a:p>
            <a:pPr lvl="2"/>
            <a:r>
              <a:rPr lang="en-US" dirty="0"/>
              <a:t>CLD parental protective factors, risks, and achievement</a:t>
            </a:r>
          </a:p>
          <a:p>
            <a:pPr lvl="2"/>
            <a:r>
              <a:rPr lang="en-US" dirty="0"/>
              <a:t>Racial Bias, Burnout, and Cultural Competence training among in-service school psychologists</a:t>
            </a:r>
          </a:p>
          <a:p>
            <a:r>
              <a:rPr lang="en-US" dirty="0"/>
              <a:t>Looking for new ideas, solutions, and methodologies (2018 American Evaluation Association Fellow)</a:t>
            </a:r>
          </a:p>
        </p:txBody>
      </p:sp>
      <p:pic>
        <p:nvPicPr>
          <p:cNvPr id="4" name="Picture 2" descr="C:\Users\dela1977\AppData\Local\Microsoft\Windows\INetCache\IE\X92Q1NEZ\chinese_blossom_painting_by_beamcann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98832"/>
            <a:ext cx="1593272" cy="1159168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japanese students clean their own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japanese students clean their own 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japanese students clean their own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7" y="312738"/>
            <a:ext cx="569301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japanese collaboration in busi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96" y="3513138"/>
            <a:ext cx="4955079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mage result for japanese spirit ancestor in Mul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Image result for japanese spirit ancestor in Mul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7" y="3549338"/>
            <a:ext cx="3127363" cy="31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0" y="1674674"/>
            <a:ext cx="1704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 dirty="0"/>
              <a:t>第</a:t>
            </a:r>
            <a:endParaRPr lang="en-US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73" y="312738"/>
            <a:ext cx="27051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1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Collaborative intellectual exchanges across sectors (supporting innovation)</a:t>
            </a:r>
          </a:p>
          <a:p>
            <a:r>
              <a:rPr lang="en-US" dirty="0"/>
              <a:t>Resources from Japanese government for cultural exchange and studies (JET, Japan Foundation, etc.)</a:t>
            </a:r>
          </a:p>
          <a:p>
            <a:r>
              <a:rPr lang="en-US" dirty="0"/>
              <a:t>Cultural intermediation in art, education, popular culture (the value of the “go between”)</a:t>
            </a:r>
          </a:p>
          <a:p>
            <a:r>
              <a:rPr lang="en-US" dirty="0"/>
              <a:t>Advocacy in special education as a cultural construct and key structural differences</a:t>
            </a:r>
          </a:p>
        </p:txBody>
      </p:sp>
      <p:pic>
        <p:nvPicPr>
          <p:cNvPr id="4" name="Picture 2" descr="C:\Users\dela1977\AppData\Local\Microsoft\Windows\INetCache\IE\X92Q1NEZ\chinese_blossom_painting_by_beamcann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98832"/>
            <a:ext cx="1593272" cy="1159168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japanese festival at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1798"/>
            <a:ext cx="5181600" cy="34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teaching college students about jap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46" y="1855858"/>
            <a:ext cx="5195887" cy="389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age result for teaching adults about jap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00701"/>
            <a:ext cx="3671887" cy="27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3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am planning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With my students</a:t>
            </a:r>
          </a:p>
          <a:p>
            <a:pPr lvl="1"/>
            <a:r>
              <a:rPr lang="en-US" dirty="0"/>
              <a:t>Group Dynamics Module</a:t>
            </a:r>
          </a:p>
          <a:p>
            <a:pPr lvl="1"/>
            <a:r>
              <a:rPr lang="en-US" dirty="0"/>
              <a:t>Psychology of Exceptional Children</a:t>
            </a:r>
          </a:p>
          <a:p>
            <a:r>
              <a:rPr lang="en-US" dirty="0"/>
              <a:t>With my colleagues</a:t>
            </a:r>
          </a:p>
          <a:p>
            <a:pPr lvl="1"/>
            <a:r>
              <a:rPr lang="en-US" dirty="0"/>
              <a:t>Departmental Brown Bag</a:t>
            </a:r>
          </a:p>
          <a:p>
            <a:pPr lvl="1"/>
            <a:r>
              <a:rPr lang="en-US" dirty="0"/>
              <a:t>Faculty Institute workshop</a:t>
            </a:r>
          </a:p>
          <a:p>
            <a:r>
              <a:rPr lang="en-US" dirty="0"/>
              <a:t>With my university</a:t>
            </a:r>
          </a:p>
          <a:p>
            <a:pPr lvl="1"/>
            <a:r>
              <a:rPr lang="en-US" dirty="0"/>
              <a:t>Diversity and Inclusion committee events and outreach</a:t>
            </a:r>
          </a:p>
          <a:p>
            <a:pPr lvl="1"/>
            <a:r>
              <a:rPr lang="en-US" dirty="0"/>
              <a:t>Resources for University administrators</a:t>
            </a:r>
          </a:p>
        </p:txBody>
      </p:sp>
      <p:pic>
        <p:nvPicPr>
          <p:cNvPr id="4" name="Picture 2" descr="C:\Users\dela1977\AppData\Local\Microsoft\Windows\INetCache\IE\X92Q1NEZ\chinese_blossom_painting_by_beamcann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98832"/>
            <a:ext cx="1593272" cy="1159168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8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 my students: Curriculum Development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Prepare my current student researchers for Japan</a:t>
            </a:r>
          </a:p>
          <a:p>
            <a:r>
              <a:rPr lang="en-US" dirty="0"/>
              <a:t>Group Dynamics Module on International Business (Chapters 13-14 Diversity &amp; Transnational Teams)</a:t>
            </a:r>
          </a:p>
          <a:p>
            <a:pPr lvl="1"/>
            <a:r>
              <a:rPr lang="en-US" dirty="0"/>
              <a:t>Include readings from </a:t>
            </a:r>
            <a:r>
              <a:rPr lang="en-US" dirty="0" err="1"/>
              <a:t>IntXel</a:t>
            </a:r>
            <a:r>
              <a:rPr lang="en-US" dirty="0"/>
              <a:t> Cross-Cultural presentation</a:t>
            </a:r>
          </a:p>
          <a:p>
            <a:pPr lvl="1"/>
            <a:r>
              <a:rPr lang="en-US" dirty="0"/>
              <a:t>Construct an assignment around the Kyocera Amoeba Management System and how it impacts transnational collaborations</a:t>
            </a:r>
          </a:p>
          <a:p>
            <a:pPr lvl="1"/>
            <a:r>
              <a:rPr lang="en-US" dirty="0"/>
              <a:t>Utilize case studies with graduate students</a:t>
            </a:r>
          </a:p>
          <a:p>
            <a:r>
              <a:rPr lang="en-US" dirty="0"/>
              <a:t>Psychology of Exceptional Children course</a:t>
            </a:r>
          </a:p>
          <a:p>
            <a:pPr lvl="1"/>
            <a:r>
              <a:rPr lang="en-US" dirty="0"/>
              <a:t>Include articles on the current utilization of special educational services in Japan with an advocacy development assignment </a:t>
            </a:r>
          </a:p>
        </p:txBody>
      </p:sp>
      <p:pic>
        <p:nvPicPr>
          <p:cNvPr id="4" name="Picture 2" descr="C:\Users\dela1977\AppData\Local\Microsoft\Windows\INetCache\IE\X92Q1NEZ\chinese_blossom_painting_by_beamcann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98832"/>
            <a:ext cx="1593272" cy="1159168"/>
          </a:xfrm>
          <a:prstGeom prst="rect">
            <a:avLst/>
          </a:prstGeom>
          <a:noFill/>
          <a:ln>
            <a:noFill/>
          </a:ln>
          <a:effectLst>
            <a:glow>
              <a:schemeClr val="bg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69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B2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596</Words>
  <Application>Microsoft Macintosh PowerPoint</Application>
  <PresentationFormat>On-screen Show (4:3)</PresentationFormat>
  <Paragraphs>76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Office Theme</vt:lpstr>
      <vt:lpstr>AASCU/ JSI Curriculum Development Project</vt:lpstr>
      <vt:lpstr>Objectives</vt:lpstr>
      <vt:lpstr>PowerPoint Presentation</vt:lpstr>
      <vt:lpstr>What brought me here?</vt:lpstr>
      <vt:lpstr>PowerPoint Presentation</vt:lpstr>
      <vt:lpstr>What I learned?</vt:lpstr>
      <vt:lpstr>PowerPoint Presentation</vt:lpstr>
      <vt:lpstr>What I am planning to do?</vt:lpstr>
      <vt:lpstr>With my students: Curriculum Development activities</vt:lpstr>
      <vt:lpstr>With my Colleagues: Faculty Development activities</vt:lpstr>
      <vt:lpstr>With my University: Diversity and Inclusion activities</vt:lpstr>
      <vt:lpstr>In Summary:  JSI Curriculum Development Products</vt:lpstr>
      <vt:lpstr>Questions &amp; Comments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dela1977</dc:creator>
  <cp:lastModifiedBy>Microsoft Office User</cp:lastModifiedBy>
  <cp:revision>19</cp:revision>
  <dcterms:created xsi:type="dcterms:W3CDTF">2018-06-14T17:05:15Z</dcterms:created>
  <dcterms:modified xsi:type="dcterms:W3CDTF">2018-06-16T16:44:26Z</dcterms:modified>
</cp:coreProperties>
</file>